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782" r:id="rId3"/>
    <p:sldId id="838" r:id="rId4"/>
    <p:sldId id="783" r:id="rId5"/>
    <p:sldId id="784" r:id="rId6"/>
    <p:sldId id="840" r:id="rId7"/>
    <p:sldId id="785" r:id="rId8"/>
    <p:sldId id="786" r:id="rId9"/>
    <p:sldId id="820" r:id="rId10"/>
    <p:sldId id="790" r:id="rId11"/>
    <p:sldId id="791" r:id="rId12"/>
    <p:sldId id="841" r:id="rId13"/>
    <p:sldId id="839" r:id="rId14"/>
    <p:sldId id="792" r:id="rId15"/>
    <p:sldId id="787" r:id="rId16"/>
    <p:sldId id="788" r:id="rId17"/>
    <p:sldId id="789" r:id="rId18"/>
    <p:sldId id="793" r:id="rId19"/>
    <p:sldId id="794" r:id="rId20"/>
    <p:sldId id="795" r:id="rId21"/>
    <p:sldId id="796" r:id="rId22"/>
    <p:sldId id="797" r:id="rId23"/>
    <p:sldId id="798" r:id="rId24"/>
    <p:sldId id="842" r:id="rId25"/>
    <p:sldId id="799" r:id="rId26"/>
    <p:sldId id="800" r:id="rId27"/>
    <p:sldId id="802" r:id="rId28"/>
    <p:sldId id="801" r:id="rId29"/>
    <p:sldId id="837" r:id="rId30"/>
  </p:sldIdLst>
  <p:sldSz cx="9144000" cy="6858000" type="screen4x3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 varScale="1">
        <p:scale>
          <a:sx n="108" d="100"/>
          <a:sy n="108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A1D6B-7AB9-4E0C-837F-944312EEEB30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777C-E2C7-46AB-B02A-0176D6B66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6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3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2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91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9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6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5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46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41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44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23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7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2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82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0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9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6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44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56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5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975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3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5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74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2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8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02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2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2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2D07-0779-48A3-A263-25E5F4E5D58A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FD01-4058-4CF7-BB3E-3EEA6B73D602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3E45-1A5B-4733-9825-5B09BF591CFF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8238-BB45-4133-BA40-F0ACC5A176FF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198D-EA5F-41A5-A5E1-8F89C30CF1FC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817-F34F-4B8F-90F5-2DC311948BB1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528-2E23-4BA9-B462-127235279DD8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A234-6D35-4F6B-8A8A-F6FCE92D1D1D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572C-A201-4CEC-B5E2-6F43AAB32C30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BD5F-52A9-4012-83E0-140161426C44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98E0-EF6C-4B5D-998C-C78D38EFA311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0552-2117-46CE-A671-E41941C9FAAC}" type="datetime1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wkim4610@inha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://www.vision.caltech.edu/Image_Datasets/Caltech101/#Downloa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Image/Video BM 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  <a:b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</a:b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/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비디오 처리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29614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 승 환</a:t>
            </a:r>
            <a:b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</a:b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  <a:hlinkClick r:id="rId3"/>
              </a:rPr>
              <a:t>swkim4610@inha.ac.kr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F81B0D-B453-48DD-B028-EB77E095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2.4 Image Histogram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9294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이미지는 숫자이므로 숫자 히스토그램을 그려 색의 분포를 표현할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컬러사진은 </a:t>
            </a:r>
            <a:r>
              <a:rPr lang="en-US" altLang="ko-KR" dirty="0"/>
              <a:t>R, G, B </a:t>
            </a:r>
            <a:r>
              <a:rPr lang="ko-KR" altLang="en-US" dirty="0"/>
              <a:t>채널에 대해</a:t>
            </a:r>
            <a:r>
              <a:rPr lang="en-US" altLang="ko-KR" dirty="0"/>
              <a:t> </a:t>
            </a:r>
            <a:r>
              <a:rPr lang="ko-KR" altLang="en-US" dirty="0"/>
              <a:t>각각 그릴 수 있고</a:t>
            </a:r>
            <a:r>
              <a:rPr lang="en-US" altLang="ko-KR" dirty="0"/>
              <a:t>, </a:t>
            </a:r>
            <a:r>
              <a:rPr lang="ko-KR" altLang="en-US" dirty="0"/>
              <a:t>그레이 사진은 </a:t>
            </a:r>
            <a:r>
              <a:rPr lang="en-US" altLang="ko-KR" dirty="0"/>
              <a:t>1</a:t>
            </a:r>
            <a:r>
              <a:rPr lang="ko-KR" altLang="en-US" dirty="0"/>
              <a:t>차원으로 표현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히스토그램을 통해 특정색의 값과 분포높이를 파악할 수 있음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BF605-0D87-4A3C-8D5F-7333C064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128" y="2215198"/>
            <a:ext cx="2364377" cy="1767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B49C4C-E925-4012-A726-E53F680B5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43777"/>
            <a:ext cx="2950097" cy="2205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EC1682-EA61-471F-827B-AECECC63B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324" y="2149215"/>
            <a:ext cx="2304257" cy="17079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DA1D95-FF4C-471D-9847-DF518726C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949811"/>
            <a:ext cx="2950097" cy="21743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C646A1-C1E6-4011-B173-60ABB6FFBF0A}"/>
              </a:ext>
            </a:extLst>
          </p:cNvPr>
          <p:cNvSpPr/>
          <p:nvPr/>
        </p:nvSpPr>
        <p:spPr>
          <a:xfrm>
            <a:off x="5707087" y="5705332"/>
            <a:ext cx="1529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histo_gray.py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4B74D9-3E91-4AAC-97CD-E496177D4FCF}"/>
              </a:ext>
            </a:extLst>
          </p:cNvPr>
          <p:cNvSpPr/>
          <p:nvPr/>
        </p:nvSpPr>
        <p:spPr>
          <a:xfrm>
            <a:off x="1325715" y="4149080"/>
            <a:ext cx="144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histo_rgb.py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5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2.4 Image Histogram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1757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히스토그램이 한쪽으로 치우쳐 있는 경우</a:t>
            </a:r>
            <a:r>
              <a:rPr lang="en-US" altLang="ko-KR" dirty="0"/>
              <a:t>, </a:t>
            </a:r>
            <a:r>
              <a:rPr lang="ko-KR" altLang="en-US" dirty="0"/>
              <a:t>정규화를 할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정규화는 </a:t>
            </a:r>
            <a:r>
              <a:rPr lang="ko-KR" altLang="en-US" dirty="0" err="1"/>
              <a:t>채널별</a:t>
            </a:r>
            <a:r>
              <a:rPr lang="ko-KR" altLang="en-US" dirty="0"/>
              <a:t> 최대</a:t>
            </a:r>
            <a:r>
              <a:rPr lang="en-US" altLang="ko-KR" dirty="0"/>
              <a:t>, </a:t>
            </a:r>
            <a:r>
              <a:rPr lang="ko-KR" altLang="en-US" dirty="0"/>
              <a:t>최소값을 구해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 </a:t>
            </a:r>
            <a:r>
              <a:rPr lang="ko-KR" altLang="en-US" dirty="0"/>
              <a:t>사이로 재계산하는 것임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평활화는 히스토그램의 분포의 표준편차를 크게 하여 최대한 색의 차이가 벌어져 </a:t>
            </a:r>
            <a:r>
              <a:rPr lang="en-US" altLang="ko-KR" dirty="0"/>
              <a:t>Contrast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커지도록 하는 것임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962BF2-4F57-4F0E-83D5-20946FAD3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67" y="2375404"/>
            <a:ext cx="5454352" cy="18712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B21F2D-DDA0-4E49-BD9D-512A7EF8F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075" y="4322532"/>
            <a:ext cx="3000375" cy="19240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DF41A5-5FFE-45F2-A2F5-D305626A0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4341358"/>
            <a:ext cx="2962275" cy="187642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EADCD4-CED2-4D7D-A66C-51170C6DE51F}"/>
              </a:ext>
            </a:extLst>
          </p:cNvPr>
          <p:cNvSpPr/>
          <p:nvPr/>
        </p:nvSpPr>
        <p:spPr>
          <a:xfrm>
            <a:off x="4447175" y="4833970"/>
            <a:ext cx="17670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0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2.4 Image Histogram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A6935-AE28-4A78-B7FD-5BC08FFA4E02}"/>
                  </a:ext>
                </a:extLst>
              </p:cNvPr>
              <p:cNvSpPr txBox="1"/>
              <p:nvPr/>
            </p:nvSpPr>
            <p:spPr>
              <a:xfrm>
                <a:off x="467544" y="1152668"/>
                <a:ext cx="8219256" cy="78617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indent="0" algn="ctr">
                  <a:spcBef>
                    <a:spcPct val="20000"/>
                  </a:spcBef>
                  <a:buFont typeface="Arial" pitchFamily="34" charset="0"/>
                  <a:buNone/>
                  <a:defRPr sz="28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indent="0" algn="ctr"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Histogram Stretching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∗255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강제로 </a:t>
                </a:r>
                <a:r>
                  <a:rPr lang="en-US" altLang="ko-KR" dirty="0"/>
                  <a:t>(0, 255)</a:t>
                </a:r>
                <a:r>
                  <a:rPr lang="ko-KR" altLang="en-US" dirty="0"/>
                  <a:t>로 늘려주는 것임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Histogram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Equalization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C.D.F.(</a:t>
                </a:r>
                <a:r>
                  <a:rPr lang="ko-KR" altLang="en-US" dirty="0"/>
                  <a:t>누적분포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개념을 이용한 방법임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D8A6935-AE28-4A78-B7FD-5BC08FFA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52668"/>
                <a:ext cx="8219256" cy="786177"/>
              </a:xfrm>
              <a:prstGeom prst="rect">
                <a:avLst/>
              </a:prstGeom>
              <a:blipFill rotWithShape="0">
                <a:blip r:embed="rId4"/>
                <a:stretch>
                  <a:fillRect l="-297"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9C064975-9FF6-45A6-BF05-37D416997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25" y="2060848"/>
            <a:ext cx="4201082" cy="187958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70C1F3-4251-4A1A-A5EE-3F7E5BCA3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66848"/>
              </p:ext>
            </p:extLst>
          </p:nvPr>
        </p:nvGraphicFramePr>
        <p:xfrm>
          <a:off x="899592" y="4305476"/>
          <a:ext cx="38862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8571862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98483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646899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8044127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25231250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100" u="none" strike="noStrike">
                          <a:effectLst/>
                        </a:rPr>
                        <a:t>pixel</a:t>
                      </a:r>
                      <a:r>
                        <a:rPr lang="ko-KR" altLang="en-US" sz="1100" u="none" strike="noStrike">
                          <a:effectLst/>
                        </a:rPr>
                        <a:t>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누적빈도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100" u="none" strike="noStrike">
                          <a:effectLst/>
                        </a:rPr>
                        <a:t>CDF</a:t>
                      </a:r>
                      <a:endParaRPr lang="af-ZA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100" u="none" strike="noStrike">
                          <a:effectLst/>
                        </a:rPr>
                        <a:t>CDF*max(pixel)</a:t>
                      </a:r>
                      <a:endParaRPr lang="af-ZA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100" u="none" strike="noStrike">
                          <a:effectLst/>
                        </a:rPr>
                        <a:t>rounding</a:t>
                      </a:r>
                      <a:endParaRPr lang="af-ZA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55966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1175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0.4375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3.0625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1545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0.6875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4.8125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6941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6.125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9864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877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2236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673309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575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BB2D8EB-6DE6-462F-80AC-F3797E37B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2200134"/>
            <a:ext cx="1500342" cy="1762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09A11-8C46-4CDE-B1F4-9A757FA4D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574" y="4305476"/>
            <a:ext cx="2287834" cy="1774957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CFBF4BB-B6FB-496F-B63B-F0DAFA07A4EA}"/>
              </a:ext>
            </a:extLst>
          </p:cNvPr>
          <p:cNvSpPr/>
          <p:nvPr/>
        </p:nvSpPr>
        <p:spPr>
          <a:xfrm>
            <a:off x="5463202" y="3581903"/>
            <a:ext cx="188917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3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2.4 Image Histogram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좌측이 원본 이미지이고</a:t>
            </a:r>
            <a:r>
              <a:rPr lang="en-US" altLang="ko-KR" dirty="0"/>
              <a:t>, </a:t>
            </a:r>
            <a:r>
              <a:rPr lang="ko-KR" altLang="en-US" dirty="0"/>
              <a:t>우측이 </a:t>
            </a:r>
            <a:r>
              <a:rPr lang="ko-KR" altLang="en-US" dirty="0" err="1"/>
              <a:t>평활화된</a:t>
            </a:r>
            <a:r>
              <a:rPr lang="ko-KR" altLang="en-US" dirty="0"/>
              <a:t> 이미지임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769AB3-ADBE-4251-ADBF-AF8A3A99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728568"/>
            <a:ext cx="7812360" cy="28726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3E7A1B-0BD3-4034-ADCF-21986832F1DC}"/>
              </a:ext>
            </a:extLst>
          </p:cNvPr>
          <p:cNvSpPr/>
          <p:nvPr/>
        </p:nvSpPr>
        <p:spPr>
          <a:xfrm>
            <a:off x="3707904" y="2203755"/>
            <a:ext cx="210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histo_normalize.py</a:t>
            </a:r>
          </a:p>
        </p:txBody>
      </p:sp>
    </p:spTree>
    <p:extLst>
      <p:ext uri="{BB962C8B-B14F-4D97-AF65-F5344CB8AC3E}">
        <p14:creationId xmlns:p14="http://schemas.microsoft.com/office/powerpoint/2010/main" val="234228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2.4 Image Histogram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23083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en-US" altLang="ko-KR" dirty="0"/>
              <a:t>RGB </a:t>
            </a:r>
            <a:r>
              <a:rPr lang="ko-KR" altLang="en-US" dirty="0"/>
              <a:t>값을 </a:t>
            </a:r>
            <a:r>
              <a:rPr lang="en-US" altLang="ko-KR" dirty="0"/>
              <a:t>HSV</a:t>
            </a:r>
            <a:r>
              <a:rPr lang="ko-KR" altLang="en-US" dirty="0"/>
              <a:t>로 변환 후</a:t>
            </a:r>
            <a:r>
              <a:rPr lang="en-US" altLang="ko-KR" dirty="0"/>
              <a:t>, H</a:t>
            </a:r>
            <a:r>
              <a:rPr lang="ko-KR" altLang="en-US" dirty="0"/>
              <a:t>는 색을 의미하므로 이를 하나의 히스토그램으로 표현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히스토그램 높이는 색에 대한 빈도를 나타내는 값이고</a:t>
            </a:r>
            <a:r>
              <a:rPr lang="en-US" altLang="ko-KR" dirty="0"/>
              <a:t>, </a:t>
            </a:r>
            <a:r>
              <a:rPr lang="ko-KR" altLang="en-US" dirty="0"/>
              <a:t>빈도의 합이 </a:t>
            </a:r>
            <a:r>
              <a:rPr lang="en-US" altLang="ko-KR" dirty="0"/>
              <a:t>1</a:t>
            </a:r>
            <a:r>
              <a:rPr lang="ko-KR" altLang="en-US" dirty="0"/>
              <a:t>이 되도록 변환하면 밀도가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색깔별로 </a:t>
            </a:r>
            <a:r>
              <a:rPr lang="en-US" altLang="ko-KR" dirty="0"/>
              <a:t>0~1</a:t>
            </a:r>
            <a:r>
              <a:rPr lang="ko-KR" altLang="en-US" dirty="0"/>
              <a:t>사이의 밀도 값을 얻을 수 있으므로 아래 그림에서 노랑</a:t>
            </a:r>
            <a:r>
              <a:rPr lang="en-US" altLang="ko-KR" dirty="0"/>
              <a:t>/</a:t>
            </a:r>
            <a:r>
              <a:rPr lang="ko-KR" altLang="en-US" dirty="0"/>
              <a:t>파랑은 </a:t>
            </a:r>
            <a:r>
              <a:rPr lang="ko-KR" altLang="en-US" dirty="0" err="1"/>
              <a:t>밀도값이</a:t>
            </a:r>
            <a:r>
              <a:rPr lang="ko-KR" altLang="en-US" dirty="0"/>
              <a:t> 크고 나머지 색은 거의 밀도가 </a:t>
            </a:r>
            <a:r>
              <a:rPr lang="en-US" altLang="ko-KR" dirty="0"/>
              <a:t>0</a:t>
            </a:r>
            <a:r>
              <a:rPr lang="ko-KR" altLang="en-US" dirty="0"/>
              <a:t>이 될 것임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 투영을 통해 원하는 부분만 </a:t>
            </a:r>
            <a:r>
              <a:rPr lang="en-US" altLang="ko-KR" dirty="0"/>
              <a:t>Crop/Masking</a:t>
            </a:r>
            <a:r>
              <a:rPr lang="ko-KR" altLang="en-US" dirty="0"/>
              <a:t>이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아래는 좌측 이미지에서 노랑</a:t>
            </a:r>
            <a:r>
              <a:rPr lang="en-US" altLang="ko-KR" dirty="0"/>
              <a:t>/</a:t>
            </a:r>
            <a:r>
              <a:rPr lang="ko-KR" altLang="en-US" dirty="0" err="1"/>
              <a:t>파랑색</a:t>
            </a:r>
            <a:r>
              <a:rPr lang="ko-KR" altLang="en-US" dirty="0"/>
              <a:t> 부분을 </a:t>
            </a:r>
            <a:r>
              <a:rPr lang="en-US" altLang="ko-KR" dirty="0"/>
              <a:t>ROI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지정하고</a:t>
            </a:r>
            <a:r>
              <a:rPr lang="en-US" altLang="ko-KR" dirty="0"/>
              <a:t>, ROI </a:t>
            </a:r>
            <a:r>
              <a:rPr lang="ko-KR" altLang="en-US" dirty="0"/>
              <a:t>이미지의 히스토그램을 </a:t>
            </a:r>
            <a:br>
              <a:rPr lang="en-US" altLang="ko-KR" dirty="0"/>
            </a:br>
            <a:r>
              <a:rPr lang="ko-KR" altLang="en-US" dirty="0"/>
              <a:t>전체 이미지에 역 투영하여 얻은 결과임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ROI</a:t>
            </a:r>
            <a:r>
              <a:rPr lang="ko-KR" altLang="en-US" dirty="0"/>
              <a:t>에 없는 색은 빈도가 없으므로 검정색으로 변함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63FACE-6C13-4B42-8ACD-F509060C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010765"/>
            <a:ext cx="7534275" cy="2247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F24F2B-4A20-47E3-A4BA-E4A82282ABEC}"/>
              </a:ext>
            </a:extLst>
          </p:cNvPr>
          <p:cNvSpPr/>
          <p:nvPr/>
        </p:nvSpPr>
        <p:spPr>
          <a:xfrm>
            <a:off x="3425115" y="3528911"/>
            <a:ext cx="229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histo_backproject.py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7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2.5 Image Blending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술의 브랜딩과 유사하게 이미지도 브랜딩이 가능함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3D0F1-B60D-4F8A-B01D-094B325A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90" y="2919133"/>
            <a:ext cx="3130687" cy="23246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114E18-0436-4012-AEFA-CA7FD5183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3" y="4232600"/>
            <a:ext cx="2412831" cy="20090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A967CA-1B08-4A7C-B9F6-82D21F76A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3" y="1636415"/>
            <a:ext cx="2412831" cy="2256038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E2B7A5FD-C759-44B7-BD2E-BB4E08AC541F}"/>
              </a:ext>
            </a:extLst>
          </p:cNvPr>
          <p:cNvSpPr/>
          <p:nvPr/>
        </p:nvSpPr>
        <p:spPr>
          <a:xfrm>
            <a:off x="3347864" y="2589464"/>
            <a:ext cx="648553" cy="28083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7021F-054E-4F2D-80FA-B777399D3928}"/>
              </a:ext>
            </a:extLst>
          </p:cNvPr>
          <p:cNvSpPr txBox="1"/>
          <p:nvPr/>
        </p:nvSpPr>
        <p:spPr>
          <a:xfrm>
            <a:off x="4119805" y="3836927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가중평균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840E40-5610-45EC-A5B9-6A11023D56DE}"/>
              </a:ext>
            </a:extLst>
          </p:cNvPr>
          <p:cNvSpPr/>
          <p:nvPr/>
        </p:nvSpPr>
        <p:spPr>
          <a:xfrm>
            <a:off x="5352177" y="2148255"/>
            <a:ext cx="2993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blending_alpha_trackbar.py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9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2.6 Image Differencing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 이미지의 차이는 틀린 그림 찾기 임</a:t>
            </a:r>
            <a:r>
              <a:rPr lang="en-US" altLang="ko-KR" dirty="0"/>
              <a:t>(</a:t>
            </a:r>
            <a:r>
              <a:rPr lang="ko-KR" altLang="en-US" dirty="0"/>
              <a:t>어렵다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두 도면의 차이를 찾거나</a:t>
            </a:r>
            <a:r>
              <a:rPr lang="en-US" altLang="ko-KR" dirty="0"/>
              <a:t>, </a:t>
            </a:r>
            <a:r>
              <a:rPr lang="ko-KR" altLang="en-US" dirty="0"/>
              <a:t>전자제품 </a:t>
            </a:r>
            <a:r>
              <a:rPr lang="en-US" altLang="ko-KR" dirty="0"/>
              <a:t>PCB</a:t>
            </a:r>
            <a:r>
              <a:rPr lang="ko-KR" altLang="en-US" dirty="0"/>
              <a:t>의 결함을 찾는데도 응용 가능함</a:t>
            </a:r>
            <a:br>
              <a:rPr lang="en-US" altLang="ko-KR" dirty="0"/>
            </a:br>
            <a:r>
              <a:rPr lang="ko-KR" altLang="en-US" dirty="0"/>
              <a:t>혹은</a:t>
            </a:r>
            <a:r>
              <a:rPr lang="en-US" altLang="ko-KR" dirty="0"/>
              <a:t> </a:t>
            </a:r>
            <a:r>
              <a:rPr lang="ko-KR" altLang="en-US" dirty="0"/>
              <a:t>블랙박스 주차모드에서 촬영시작 여부를 인지할 수 있음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DE12B8-A629-46DD-89C5-26C354BF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24" y="2190302"/>
            <a:ext cx="2685019" cy="37859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EEC426-F865-42E6-91CA-CEA6C15E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3051114"/>
            <a:ext cx="3207279" cy="2095512"/>
          </a:xfrm>
          <a:prstGeom prst="rect">
            <a:avLst/>
          </a:prstGeom>
        </p:spPr>
      </p:pic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301D5FC6-6882-4FB0-84B7-69387F507431}"/>
              </a:ext>
            </a:extLst>
          </p:cNvPr>
          <p:cNvSpPr/>
          <p:nvPr/>
        </p:nvSpPr>
        <p:spPr>
          <a:xfrm>
            <a:off x="3851919" y="2752517"/>
            <a:ext cx="218593" cy="2692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91291D-4776-4081-94C4-0E325F851713}"/>
              </a:ext>
            </a:extLst>
          </p:cNvPr>
          <p:cNvSpPr/>
          <p:nvPr/>
        </p:nvSpPr>
        <p:spPr>
          <a:xfrm>
            <a:off x="5484363" y="2383185"/>
            <a:ext cx="1814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diff_absolute.py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8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2.7 Chroma Key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9294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아래는 두 이미지에서 전경과 배경을 섞는 예제임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영화에서 많이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인물사진에서 초록색 배경을 제거하고 나머지 부분의 값만 추출한 후</a:t>
            </a:r>
            <a:r>
              <a:rPr lang="en-US" altLang="ko-KR" dirty="0"/>
              <a:t>, </a:t>
            </a:r>
            <a:r>
              <a:rPr lang="ko-KR" altLang="en-US" dirty="0"/>
              <a:t>배경사진에 더해 주면 됨</a:t>
            </a: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E2B7A5FD-C759-44B7-BD2E-BB4E08AC541F}"/>
              </a:ext>
            </a:extLst>
          </p:cNvPr>
          <p:cNvSpPr/>
          <p:nvPr/>
        </p:nvSpPr>
        <p:spPr>
          <a:xfrm>
            <a:off x="3378025" y="2945976"/>
            <a:ext cx="648553" cy="28083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6886E6-49AE-47A0-94A9-EE70B84A4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321709"/>
            <a:ext cx="3164157" cy="2112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FC6995-D818-41BC-86A7-13A3EEF88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90" y="2248784"/>
            <a:ext cx="1302109" cy="16795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60568-7A60-4DF1-9EA7-ADE0FE5D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24" y="4233053"/>
            <a:ext cx="2892934" cy="19251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0C77AE-29EC-44AA-B453-E72246AE99A5}"/>
              </a:ext>
            </a:extLst>
          </p:cNvPr>
          <p:cNvSpPr/>
          <p:nvPr/>
        </p:nvSpPr>
        <p:spPr>
          <a:xfrm>
            <a:off x="6216319" y="2692173"/>
            <a:ext cx="1603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chromakey.py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5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2.8 Image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원근변환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47117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이미지는 촬영하는 각도에 다를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요즘</a:t>
            </a:r>
            <a:r>
              <a:rPr lang="en-US" altLang="ko-KR" dirty="0"/>
              <a:t>, </a:t>
            </a:r>
            <a:r>
              <a:rPr lang="ko-KR" altLang="en-US" dirty="0"/>
              <a:t>휴대폰 카메라 성능이 좋아져 카메라로 문서 스캔을 대신하는 경우가 많음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가까운 것은 크게 보이고</a:t>
            </a:r>
            <a:r>
              <a:rPr lang="en-US" altLang="ko-KR" dirty="0"/>
              <a:t>, </a:t>
            </a:r>
            <a:r>
              <a:rPr lang="ko-KR" altLang="en-US" dirty="0"/>
              <a:t>먼 곳은 작게 보이는 문제를 해결하는 것이 원근변환임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변환은 이미지 좌표계 행렬에 대한 </a:t>
            </a:r>
            <a:r>
              <a:rPr lang="en-US" altLang="ko-KR" dirty="0"/>
              <a:t>Y = AX</a:t>
            </a:r>
            <a:r>
              <a:rPr lang="ko-KR" altLang="en-US" dirty="0"/>
              <a:t> 와 같은 선형 변환을 통해 새로운 좌표를 </a:t>
            </a:r>
            <a:br>
              <a:rPr lang="en-US" altLang="ko-KR" dirty="0"/>
            </a:br>
            <a:r>
              <a:rPr lang="ko-KR" altLang="en-US" dirty="0"/>
              <a:t>만들어 내는 원리임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FC4401-B73B-4E7A-A6CC-7BD2DF35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429000"/>
            <a:ext cx="4283968" cy="26162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9208F0-0EB8-4797-84E8-1288D5691770}"/>
              </a:ext>
            </a:extLst>
          </p:cNvPr>
          <p:cNvSpPr/>
          <p:nvPr/>
        </p:nvSpPr>
        <p:spPr>
          <a:xfrm>
            <a:off x="3995936" y="2927649"/>
            <a:ext cx="223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perspective_scan.py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3433F-6769-4A42-8B24-4499FF91D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56992"/>
            <a:ext cx="2552700" cy="2447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4199BC-45A8-486E-A2BB-9D64B1441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686" y="3527573"/>
            <a:ext cx="6000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0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2.9 Image Blurring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9294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흔히</a:t>
            </a:r>
            <a:r>
              <a:rPr lang="en-US" altLang="ko-KR" dirty="0"/>
              <a:t>, </a:t>
            </a:r>
            <a:r>
              <a:rPr lang="ko-KR" altLang="en-US" dirty="0"/>
              <a:t>말하는 </a:t>
            </a:r>
            <a:r>
              <a:rPr lang="ko-KR" altLang="en-US" dirty="0" err="1"/>
              <a:t>뽀샵임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블러링은</a:t>
            </a:r>
            <a:r>
              <a:rPr lang="ko-KR" altLang="en-US" dirty="0"/>
              <a:t> 우측과 같은 필터를 통해 구현함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9208F0-0EB8-4797-84E8-1288D5691770}"/>
              </a:ext>
            </a:extLst>
          </p:cNvPr>
          <p:cNvSpPr/>
          <p:nvPr/>
        </p:nvSpPr>
        <p:spPr>
          <a:xfrm>
            <a:off x="3563888" y="2208888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blur_gaussian.py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B9244-E675-4619-B3A4-37773E85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2" y="2717656"/>
            <a:ext cx="7524328" cy="3412279"/>
          </a:xfrm>
          <a:prstGeom prst="rect">
            <a:avLst/>
          </a:prstGeom>
        </p:spPr>
      </p:pic>
      <p:pic>
        <p:nvPicPr>
          <p:cNvPr id="11266" name="Picture 2" descr="gaussian kernelì ëí ì´ë¯¸ì§ ê²ìê²°ê³¼">
            <a:extLst>
              <a:ext uri="{FF2B5EF4-FFF2-40B4-BE49-F238E27FC236}">
                <a16:creationId xmlns:a16="http://schemas.microsoft.com/office/drawing/2014/main" id="{380E67B2-E408-4B6E-9110-F545FE34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68" y="1098992"/>
            <a:ext cx="1787663" cy="14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9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/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비디오 자료처리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050936" y="1212255"/>
            <a:ext cx="3521064" cy="5008551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이미지 자료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2.2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비디오 자료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2.3 Binary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&amp; Gray Image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2.4 Image Histogram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2.5 Image Blending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2.6 Image Differencing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2.7 Chroma key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2.8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이미지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원근변환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2.9 Image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Blurring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2.10 Noise Filter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2.11 Edge Detection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2.12 Sketch Camera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9A91A734-7E58-4657-B1D5-7AABFBFA4382}"/>
              </a:ext>
            </a:extLst>
          </p:cNvPr>
          <p:cNvSpPr txBox="1">
            <a:spLocks/>
          </p:cNvSpPr>
          <p:nvPr/>
        </p:nvSpPr>
        <p:spPr>
          <a:xfrm>
            <a:off x="5148064" y="4509120"/>
            <a:ext cx="2584960" cy="16599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2.13 Image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Contour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2.14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차선 검출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2.15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유사 이미지 검색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2.16 BM Ideation</a:t>
            </a:r>
          </a:p>
        </p:txBody>
      </p:sp>
    </p:spTree>
    <p:extLst>
      <p:ext uri="{BB962C8B-B14F-4D97-AF65-F5344CB8AC3E}">
        <p14:creationId xmlns:p14="http://schemas.microsoft.com/office/powerpoint/2010/main" val="2713853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2.10 Noise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Filter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2249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가우시안</a:t>
            </a:r>
            <a:r>
              <a:rPr lang="ko-KR" altLang="en-US" dirty="0"/>
              <a:t> 필터는 가중평균 개념이라면 </a:t>
            </a:r>
            <a:r>
              <a:rPr lang="en-US" altLang="ko-KR" dirty="0"/>
              <a:t>median filter</a:t>
            </a:r>
            <a:r>
              <a:rPr lang="ko-KR" altLang="en-US" dirty="0"/>
              <a:t>를 사용하여 노이즈를 제거할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salt and pepper noise(0, 255 </a:t>
            </a:r>
            <a:r>
              <a:rPr lang="ko-KR" altLang="en-US" dirty="0"/>
              <a:t>잡음</a:t>
            </a:r>
            <a:r>
              <a:rPr lang="en-US" altLang="ko-KR" dirty="0"/>
              <a:t>)</a:t>
            </a:r>
            <a:r>
              <a:rPr lang="ko-KR" altLang="en-US" dirty="0"/>
              <a:t>를 탁월하게 제거함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Average Filter</a:t>
            </a:r>
            <a:r>
              <a:rPr lang="ko-KR" altLang="en-US" dirty="0"/>
              <a:t>에 비해 </a:t>
            </a:r>
            <a:r>
              <a:rPr lang="ko-KR" altLang="en-US" dirty="0" err="1"/>
              <a:t>연산량이</a:t>
            </a:r>
            <a:r>
              <a:rPr lang="ko-KR" altLang="en-US" dirty="0"/>
              <a:t> 많음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9208F0-0EB8-4797-84E8-1288D5691770}"/>
              </a:ext>
            </a:extLst>
          </p:cNvPr>
          <p:cNvSpPr/>
          <p:nvPr/>
        </p:nvSpPr>
        <p:spPr>
          <a:xfrm>
            <a:off x="6531506" y="3190609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blur_median.py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B9D487-A92C-4B6B-AF05-5FCC0A16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791240"/>
            <a:ext cx="3849632" cy="2553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AC9A05-584A-43DC-BB21-524C0F64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680" y="3766447"/>
            <a:ext cx="3780776" cy="18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0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2.11 edge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detection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52041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이미지에서 영역 경계를 찾는 것은 전경과 배경을 구분하는데 많이 사용하는 기법임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기본적인 아이디어는 값의 변화가 큰 곳</a:t>
            </a:r>
            <a:r>
              <a:rPr lang="en-US" altLang="ko-KR" dirty="0"/>
              <a:t>(2</a:t>
            </a:r>
            <a:r>
              <a:rPr lang="ko-KR" altLang="en-US" dirty="0"/>
              <a:t>차 미분 값이 큰 곳</a:t>
            </a:r>
            <a:r>
              <a:rPr lang="en-US" altLang="ko-KR" dirty="0"/>
              <a:t>)</a:t>
            </a:r>
            <a:r>
              <a:rPr lang="ko-KR" altLang="en-US" dirty="0"/>
              <a:t>을 찾아 강조 시키는 것임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실무적으로 </a:t>
            </a:r>
            <a:r>
              <a:rPr lang="en-US" altLang="ko-KR" dirty="0"/>
              <a:t>1968</a:t>
            </a:r>
            <a:r>
              <a:rPr lang="ko-KR" altLang="en-US" dirty="0"/>
              <a:t>년 </a:t>
            </a:r>
            <a:r>
              <a:rPr lang="en-US" altLang="ko-KR" dirty="0"/>
              <a:t>Sobel</a:t>
            </a:r>
            <a:r>
              <a:rPr lang="ko-KR" altLang="en-US" dirty="0"/>
              <a:t>이 제안한 </a:t>
            </a:r>
            <a:r>
              <a:rPr lang="en-US" altLang="ko-KR" dirty="0"/>
              <a:t>Sobel Filter</a:t>
            </a:r>
            <a:r>
              <a:rPr lang="ko-KR" altLang="en-US" dirty="0"/>
              <a:t>를 많이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아래의 그림은 </a:t>
            </a:r>
            <a:r>
              <a:rPr lang="en-US" altLang="ko-KR" dirty="0"/>
              <a:t>x </a:t>
            </a:r>
            <a:r>
              <a:rPr lang="ko-KR" altLang="en-US" dirty="0"/>
              <a:t>축은 변화가 없고</a:t>
            </a:r>
            <a:r>
              <a:rPr lang="en-US" altLang="ko-KR" dirty="0"/>
              <a:t>, y</a:t>
            </a:r>
            <a:r>
              <a:rPr lang="ko-KR" altLang="en-US" dirty="0"/>
              <a:t>축으로 변화가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Sobel </a:t>
            </a:r>
            <a:r>
              <a:rPr lang="ko-KR" altLang="en-US" dirty="0"/>
              <a:t>필터 적용결과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필터 값은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y </a:t>
            </a:r>
            <a:r>
              <a:rPr lang="ko-KR" altLang="en-US" dirty="0"/>
              <a:t>필터 값은 크게 나옴</a:t>
            </a:r>
            <a:r>
              <a:rPr lang="en-US" altLang="ko-KR" dirty="0"/>
              <a:t>(</a:t>
            </a:r>
            <a:r>
              <a:rPr lang="ko-KR" altLang="en-US" dirty="0"/>
              <a:t>절대값 기준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FCF69-04EE-4F6D-A08D-6D405422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6" y="3972542"/>
            <a:ext cx="1296144" cy="130484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43A8EDD-1798-43A0-98D0-13A6C1827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89506"/>
              </p:ext>
            </p:extLst>
          </p:nvPr>
        </p:nvGraphicFramePr>
        <p:xfrm>
          <a:off x="2034468" y="3972542"/>
          <a:ext cx="1296144" cy="130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49798794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15727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220219706"/>
                    </a:ext>
                  </a:extLst>
                </a:gridCol>
              </a:tblGrid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166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2725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3221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87178C4-E265-4243-9BD0-4FDD9DA16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54564"/>
              </p:ext>
            </p:extLst>
          </p:nvPr>
        </p:nvGraphicFramePr>
        <p:xfrm>
          <a:off x="3917888" y="3036438"/>
          <a:ext cx="1296144" cy="130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49798794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15727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220219706"/>
                    </a:ext>
                  </a:extLst>
                </a:gridCol>
              </a:tblGrid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166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2725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3221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6958697-14DE-471A-990A-CCF603AB5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21300"/>
              </p:ext>
            </p:extLst>
          </p:nvPr>
        </p:nvGraphicFramePr>
        <p:xfrm>
          <a:off x="3917888" y="4555474"/>
          <a:ext cx="1296144" cy="130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497987946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15727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220219706"/>
                    </a:ext>
                  </a:extLst>
                </a:gridCol>
              </a:tblGrid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166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2725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3221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2C54753-CDB1-4331-9DEA-38CF94BDB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33400"/>
              </p:ext>
            </p:extLst>
          </p:nvPr>
        </p:nvGraphicFramePr>
        <p:xfrm>
          <a:off x="5801308" y="3036438"/>
          <a:ext cx="1480380" cy="130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460">
                  <a:extLst>
                    <a:ext uri="{9D8B030D-6E8A-4147-A177-3AD203B41FA5}">
                      <a16:colId xmlns:a16="http://schemas.microsoft.com/office/drawing/2014/main" val="497987946"/>
                    </a:ext>
                  </a:extLst>
                </a:gridCol>
                <a:gridCol w="493460">
                  <a:extLst>
                    <a:ext uri="{9D8B030D-6E8A-4147-A177-3AD203B41FA5}">
                      <a16:colId xmlns:a16="http://schemas.microsoft.com/office/drawing/2014/main" val="161572745"/>
                    </a:ext>
                  </a:extLst>
                </a:gridCol>
                <a:gridCol w="493460">
                  <a:extLst>
                    <a:ext uri="{9D8B030D-6E8A-4147-A177-3AD203B41FA5}">
                      <a16:colId xmlns:a16="http://schemas.microsoft.com/office/drawing/2014/main" val="1220219706"/>
                    </a:ext>
                  </a:extLst>
                </a:gridCol>
              </a:tblGrid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166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2725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-255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3221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5E0BD7B-F154-459D-9A64-C45988427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337060"/>
              </p:ext>
            </p:extLst>
          </p:nvPr>
        </p:nvGraphicFramePr>
        <p:xfrm>
          <a:off x="5801308" y="4555474"/>
          <a:ext cx="1480380" cy="1304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3460">
                  <a:extLst>
                    <a:ext uri="{9D8B030D-6E8A-4147-A177-3AD203B41FA5}">
                      <a16:colId xmlns:a16="http://schemas.microsoft.com/office/drawing/2014/main" val="497987946"/>
                    </a:ext>
                  </a:extLst>
                </a:gridCol>
                <a:gridCol w="493460">
                  <a:extLst>
                    <a:ext uri="{9D8B030D-6E8A-4147-A177-3AD203B41FA5}">
                      <a16:colId xmlns:a16="http://schemas.microsoft.com/office/drawing/2014/main" val="161572745"/>
                    </a:ext>
                  </a:extLst>
                </a:gridCol>
                <a:gridCol w="493460">
                  <a:extLst>
                    <a:ext uri="{9D8B030D-6E8A-4147-A177-3AD203B41FA5}">
                      <a16:colId xmlns:a16="http://schemas.microsoft.com/office/drawing/2014/main" val="1220219706"/>
                    </a:ext>
                  </a:extLst>
                </a:gridCol>
              </a:tblGrid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166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27250"/>
                  </a:ext>
                </a:extLst>
              </a:tr>
              <a:tr h="434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-255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-500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-255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93221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383A93-499C-43CD-8595-5D326BE5CC01}"/>
              </a:ext>
            </a:extLst>
          </p:cNvPr>
          <p:cNvCxnSpPr>
            <a:endCxn id="16" idx="1"/>
          </p:cNvCxnSpPr>
          <p:nvPr/>
        </p:nvCxnSpPr>
        <p:spPr>
          <a:xfrm flipV="1">
            <a:off x="3330612" y="3688858"/>
            <a:ext cx="587276" cy="1003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15DF6D-2C69-4456-8519-D81B8E5E4389}"/>
              </a:ext>
            </a:extLst>
          </p:cNvPr>
          <p:cNvCxnSpPr>
            <a:endCxn id="18" idx="1"/>
          </p:cNvCxnSpPr>
          <p:nvPr/>
        </p:nvCxnSpPr>
        <p:spPr>
          <a:xfrm>
            <a:off x="3330612" y="4752022"/>
            <a:ext cx="587276" cy="45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같음 기호 21">
            <a:extLst>
              <a:ext uri="{FF2B5EF4-FFF2-40B4-BE49-F238E27FC236}">
                <a16:creationId xmlns:a16="http://schemas.microsoft.com/office/drawing/2014/main" id="{936329A2-0B84-422A-8415-B1C3C65F6FDC}"/>
              </a:ext>
            </a:extLst>
          </p:cNvPr>
          <p:cNvSpPr/>
          <p:nvPr/>
        </p:nvSpPr>
        <p:spPr>
          <a:xfrm>
            <a:off x="5409480" y="3688858"/>
            <a:ext cx="288032" cy="34699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같음 기호 22">
            <a:extLst>
              <a:ext uri="{FF2B5EF4-FFF2-40B4-BE49-F238E27FC236}">
                <a16:creationId xmlns:a16="http://schemas.microsoft.com/office/drawing/2014/main" id="{71A0ABBE-43F8-4747-B16E-3437DD58DD7B}"/>
              </a:ext>
            </a:extLst>
          </p:cNvPr>
          <p:cNvSpPr/>
          <p:nvPr/>
        </p:nvSpPr>
        <p:spPr>
          <a:xfrm>
            <a:off x="5417864" y="5011457"/>
            <a:ext cx="288032" cy="34699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같음 기호 23">
            <a:extLst>
              <a:ext uri="{FF2B5EF4-FFF2-40B4-BE49-F238E27FC236}">
                <a16:creationId xmlns:a16="http://schemas.microsoft.com/office/drawing/2014/main" id="{E21C3018-BD5E-4F6B-B6B3-A64A8C906E0B}"/>
              </a:ext>
            </a:extLst>
          </p:cNvPr>
          <p:cNvSpPr/>
          <p:nvPr/>
        </p:nvSpPr>
        <p:spPr>
          <a:xfrm>
            <a:off x="7450374" y="3688858"/>
            <a:ext cx="288032" cy="34699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E8C518-A019-4FD4-85C8-60076B5CC2BD}"/>
              </a:ext>
            </a:extLst>
          </p:cNvPr>
          <p:cNvSpPr txBox="1"/>
          <p:nvPr/>
        </p:nvSpPr>
        <p:spPr>
          <a:xfrm>
            <a:off x="7864573" y="36776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6" name="같음 기호 25">
            <a:extLst>
              <a:ext uri="{FF2B5EF4-FFF2-40B4-BE49-F238E27FC236}">
                <a16:creationId xmlns:a16="http://schemas.microsoft.com/office/drawing/2014/main" id="{A1B3A324-2931-4BCC-ACDD-A5F22AB0118D}"/>
              </a:ext>
            </a:extLst>
          </p:cNvPr>
          <p:cNvSpPr/>
          <p:nvPr/>
        </p:nvSpPr>
        <p:spPr>
          <a:xfrm>
            <a:off x="7450374" y="5028400"/>
            <a:ext cx="288032" cy="34699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E042F-3255-4FF6-BD61-D49E638D66AE}"/>
              </a:ext>
            </a:extLst>
          </p:cNvPr>
          <p:cNvSpPr txBox="1"/>
          <p:nvPr/>
        </p:nvSpPr>
        <p:spPr>
          <a:xfrm>
            <a:off x="7864573" y="501723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-1010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E51D9-7E63-4BCE-A9E4-C34F3823C9F0}"/>
              </a:ext>
            </a:extLst>
          </p:cNvPr>
          <p:cNvSpPr txBox="1"/>
          <p:nvPr/>
        </p:nvSpPr>
        <p:spPr>
          <a:xfrm>
            <a:off x="4150410" y="2663689"/>
            <a:ext cx="84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 filter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B24EFF-319F-4F48-93C8-B17AC1F0E726}"/>
              </a:ext>
            </a:extLst>
          </p:cNvPr>
          <p:cNvSpPr txBox="1"/>
          <p:nvPr/>
        </p:nvSpPr>
        <p:spPr>
          <a:xfrm>
            <a:off x="4067944" y="5900151"/>
            <a:ext cx="84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2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2.11 edge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detection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Sobel </a:t>
            </a:r>
            <a:r>
              <a:rPr lang="ko-KR" altLang="en-US" dirty="0"/>
              <a:t>필터를 이용하여 이미지 영역의 경계를 찾는 예임 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B8877B-AD5C-4B5E-99E7-C961E6AE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420" y="2896032"/>
            <a:ext cx="4905747" cy="32046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984948-089D-4893-81EF-46C65068FBAA}"/>
              </a:ext>
            </a:extLst>
          </p:cNvPr>
          <p:cNvSpPr/>
          <p:nvPr/>
        </p:nvSpPr>
        <p:spPr>
          <a:xfrm>
            <a:off x="3562372" y="2361967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edge_sobel.py</a:t>
            </a:r>
          </a:p>
        </p:txBody>
      </p:sp>
    </p:spTree>
    <p:extLst>
      <p:ext uri="{BB962C8B-B14F-4D97-AF65-F5344CB8AC3E}">
        <p14:creationId xmlns:p14="http://schemas.microsoft.com/office/powerpoint/2010/main" val="2051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2.12 sketch camera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아래는 컬러 이미지를 그레이로 바꾸고 </a:t>
            </a:r>
            <a:r>
              <a:rPr lang="ko-KR" altLang="en-US" dirty="0" err="1"/>
              <a:t>엣지를</a:t>
            </a:r>
            <a:r>
              <a:rPr lang="ko-KR" altLang="en-US" dirty="0"/>
              <a:t> 얻은 다음</a:t>
            </a:r>
            <a:r>
              <a:rPr lang="en-US" altLang="ko-KR" dirty="0"/>
              <a:t>, </a:t>
            </a:r>
            <a:r>
              <a:rPr lang="ko-KR" altLang="en-US" dirty="0" err="1"/>
              <a:t>엣지에</a:t>
            </a:r>
            <a:r>
              <a:rPr lang="ko-KR" altLang="en-US" dirty="0"/>
              <a:t> 대해 팽창연산을 해서 얻은 결과임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기술을 활용한 스케치 어플이 있음 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984948-089D-4893-81EF-46C65068FBAA}"/>
              </a:ext>
            </a:extLst>
          </p:cNvPr>
          <p:cNvSpPr/>
          <p:nvPr/>
        </p:nvSpPr>
        <p:spPr>
          <a:xfrm>
            <a:off x="2903924" y="5871389"/>
            <a:ext cx="2982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workshop_painting_cam.py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E3ED3-9ECC-4510-A9E0-65D7819E5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86" y="2543506"/>
            <a:ext cx="2276190" cy="2971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133024-82A1-4957-9B2F-100EA18F2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594045"/>
            <a:ext cx="2266950" cy="29908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581AF37-A90B-489C-B6E3-2A9F2F76792D}"/>
              </a:ext>
            </a:extLst>
          </p:cNvPr>
          <p:cNvSpPr/>
          <p:nvPr/>
        </p:nvSpPr>
        <p:spPr>
          <a:xfrm>
            <a:off x="4255646" y="3734215"/>
            <a:ext cx="36004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3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2.13 morphology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A6935-AE28-4A78-B7FD-5BC08FFA4E02}"/>
                  </a:ext>
                </a:extLst>
              </p:cNvPr>
              <p:cNvSpPr txBox="1"/>
              <p:nvPr/>
            </p:nvSpPr>
            <p:spPr>
              <a:xfrm>
                <a:off x="467544" y="1152668"/>
                <a:ext cx="8219256" cy="88024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indent="0" algn="ctr">
                  <a:spcBef>
                    <a:spcPct val="20000"/>
                  </a:spcBef>
                  <a:buFont typeface="Arial" pitchFamily="34" charset="0"/>
                  <a:buNone/>
                  <a:defRPr sz="28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indent="0" algn="ctr"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모폴로지는 형태학이란 뜻으로 노이즈 제거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경계 이어주기 등 이미지의 결점을 보완해주는 변환임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침식</a:t>
                </a:r>
                <a:r>
                  <a:rPr lang="en-US" altLang="ko-KR" dirty="0"/>
                  <a:t>(255</a:t>
                </a:r>
                <a:r>
                  <a:rPr lang="en-US" altLang="ko-KR" dirty="0">
                    <a:sym typeface="Wingdings" panose="05000000000000000000" pitchFamily="2" charset="2"/>
                  </a:rPr>
                  <a:t>0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팽창</a:t>
                </a:r>
                <a:r>
                  <a:rPr lang="en-US" altLang="ko-KR" dirty="0"/>
                  <a:t>(0</a:t>
                </a:r>
                <a:r>
                  <a:rPr lang="en-US" altLang="ko-KR" dirty="0">
                    <a:sym typeface="Wingdings" panose="05000000000000000000" pitchFamily="2" charset="2"/>
                  </a:rPr>
                  <a:t>255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변환이 기본적인 연산이고 이를 조합한 </a:t>
                </a:r>
                <a:r>
                  <a:rPr lang="en-US" altLang="ko-KR" dirty="0"/>
                  <a:t>Open(</a:t>
                </a:r>
                <a:r>
                  <a:rPr lang="ko-KR" altLang="en-US" dirty="0"/>
                  <a:t>부분침식</a:t>
                </a:r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, Close(</a:t>
                </a:r>
                <a:r>
                  <a:rPr lang="ko-KR" altLang="en-US" dirty="0"/>
                  <a:t>부분팽창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연산을 사용함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A6935-AE28-4A78-B7FD-5BC08FFA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52668"/>
                <a:ext cx="8219256" cy="880241"/>
              </a:xfrm>
              <a:prstGeom prst="rect">
                <a:avLst/>
              </a:prstGeom>
              <a:blipFill>
                <a:blip r:embed="rId4"/>
                <a:stretch>
                  <a:fillRect l="-297" t="-2083" b="-7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108C5035-7891-44A2-81C5-0A644778CF88}"/>
              </a:ext>
            </a:extLst>
          </p:cNvPr>
          <p:cNvSpPr/>
          <p:nvPr/>
        </p:nvSpPr>
        <p:spPr>
          <a:xfrm>
            <a:off x="759527" y="2142767"/>
            <a:ext cx="64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Erosion returns 1 if all nine pixels are 1 and 0 otherwise.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753AFD-4171-4B73-88DD-DF1FCFE06610}"/>
              </a:ext>
            </a:extLst>
          </p:cNvPr>
          <p:cNvSpPr/>
          <p:nvPr/>
        </p:nvSpPr>
        <p:spPr>
          <a:xfrm>
            <a:off x="759527" y="2529511"/>
            <a:ext cx="7294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Dilation returns 0 if all nine pixels are 0 and 1 otherwise.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506CCC-AA47-43F8-BBEE-B0AC49F4D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77" y="4673277"/>
            <a:ext cx="2457450" cy="3585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BD04FB-2DE8-47EF-AD4F-3EBE64C26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902" y="4619006"/>
            <a:ext cx="2457450" cy="351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FDE9D1-D174-4BD8-9A90-A1515D731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879" y="5080331"/>
            <a:ext cx="1861495" cy="8802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720F0F-016A-4084-A48D-1EE060984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511" y="5111318"/>
            <a:ext cx="1818182" cy="8707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C443690-2E5E-4AE1-B2F2-B5339AC62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1027" y="2892794"/>
            <a:ext cx="790575" cy="2952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69EC44-DF09-47AA-A444-8CA9C07F7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80" y="3288261"/>
            <a:ext cx="3162300" cy="10572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67CF18-A8D8-4D84-8F47-9804808A48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8651" y="2980930"/>
            <a:ext cx="762000" cy="2451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3B06D7C-5F6D-4519-A34C-8A5822D2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7484" y="3302289"/>
            <a:ext cx="3438525" cy="108585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A4D290-802B-4C2E-B9D3-C04D3E15EAB1}"/>
              </a:ext>
            </a:extLst>
          </p:cNvPr>
          <p:cNvSpPr/>
          <p:nvPr/>
        </p:nvSpPr>
        <p:spPr>
          <a:xfrm>
            <a:off x="3350693" y="5897385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morph_open_close.py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93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2.14 Image Contour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등고선은 지도에서 높이가 같은 곳을 선으로 이어주는 그림임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이미지에서 객체는 같은 색으로 이어지는 경향이 있으므로 같은 색으로 이어지는 등고선으로 </a:t>
            </a:r>
            <a:br>
              <a:rPr lang="en-US" altLang="ko-KR" dirty="0"/>
            </a:br>
            <a:r>
              <a:rPr lang="ko-KR" altLang="en-US" dirty="0"/>
              <a:t>궤적을 찾을 수 있음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984948-089D-4893-81EF-46C65068FBAA}"/>
              </a:ext>
            </a:extLst>
          </p:cNvPr>
          <p:cNvSpPr/>
          <p:nvPr/>
        </p:nvSpPr>
        <p:spPr>
          <a:xfrm>
            <a:off x="3406696" y="5843515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cntr_find.py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D86092-6A05-4F3E-9519-44505355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90" y="2482363"/>
            <a:ext cx="4038600" cy="139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926279-E960-4928-A47A-B040698A0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4288256"/>
            <a:ext cx="3876675" cy="12954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9E45EDE-74BA-4097-8237-B355F89C15A6}"/>
              </a:ext>
            </a:extLst>
          </p:cNvPr>
          <p:cNvSpPr/>
          <p:nvPr/>
        </p:nvSpPr>
        <p:spPr>
          <a:xfrm>
            <a:off x="3995936" y="3933056"/>
            <a:ext cx="720080" cy="1998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6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2.15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차선 검출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7666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Hough</a:t>
            </a:r>
            <a:r>
              <a:rPr lang="ko-KR" altLang="en-US" dirty="0"/>
              <a:t> </a:t>
            </a:r>
            <a:r>
              <a:rPr lang="en-US" altLang="ko-KR" dirty="0"/>
              <a:t>Transform</a:t>
            </a:r>
            <a:r>
              <a:rPr lang="ko-KR" altLang="en-US" dirty="0"/>
              <a:t>은 이미지에서 사각형이나 원을 찾는데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자율주행 자동차가 차선을 인지하는 것은 이미지에서 직선을 검출하는 것임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방식으로 이미지 상에 원 형태를 검출하는 것도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알고리즘은 이미지 상에서 직선상에 존재하는 픽셀좌표들이 그 직선의 절편과 기울기로 이루어진 </a:t>
            </a:r>
            <a:br>
              <a:rPr lang="en-US" altLang="ko-KR" dirty="0"/>
            </a:br>
            <a:r>
              <a:rPr lang="ko-KR" altLang="en-US" dirty="0"/>
              <a:t>평면에서는 각 점들이 각각 직선으로 표현되고 이 직선이 모두 한점을 통과하는 원리를 이용함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8" name="Picture 2" descr="https://mblogthumb-phinf.pstatic.net/MjAxNjEyMjVfNjUg/MDAxNDgyNjUzMTkzNDg3.eDwOc4Aw04L-NEj4YLzAHpMBkk8g20MtUtCDnYMT9Ccg.t-aJXM-TEgXJy_0YIP8cMW2KKpC-6it9sp6XbFy76UUg.PNG.windowsub0406/image.png?type=w800">
            <a:extLst>
              <a:ext uri="{FF2B5EF4-FFF2-40B4-BE49-F238E27FC236}">
                <a16:creationId xmlns:a16="http://schemas.microsoft.com/office/drawing/2014/main" id="{ED4F10C2-048F-4DA3-A898-4CD80C80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40" y="3303451"/>
            <a:ext cx="4890120" cy="275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054F15-0A66-411E-859F-6F1B261DEEB4}"/>
              </a:ext>
            </a:extLst>
          </p:cNvPr>
          <p:cNvSpPr/>
          <p:nvPr/>
        </p:nvSpPr>
        <p:spPr>
          <a:xfrm>
            <a:off x="3707904" y="2825470"/>
            <a:ext cx="159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l</a:t>
            </a:r>
            <a:r>
              <a:rPr lang="en-US" altLang="ko-KR" dirty="0" err="1">
                <a:solidFill>
                  <a:srgbClr val="FF0000"/>
                </a:solidFill>
              </a:rPr>
              <a:t>ane</a:t>
            </a:r>
            <a:r>
              <a:rPr lang="ko-KR" altLang="en-US" dirty="0">
                <a:solidFill>
                  <a:srgbClr val="FF0000"/>
                </a:solidFill>
              </a:rPr>
              <a:t>Detect.py</a:t>
            </a:r>
          </a:p>
        </p:txBody>
      </p:sp>
    </p:spTree>
    <p:extLst>
      <p:ext uri="{BB962C8B-B14F-4D97-AF65-F5344CB8AC3E}">
        <p14:creationId xmlns:p14="http://schemas.microsoft.com/office/powerpoint/2010/main" val="444377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첨부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: Hough Transform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A6935-AE28-4A78-B7FD-5BC08FFA4E02}"/>
                  </a:ext>
                </a:extLst>
              </p:cNvPr>
              <p:cNvSpPr txBox="1"/>
              <p:nvPr/>
            </p:nvSpPr>
            <p:spPr>
              <a:xfrm>
                <a:off x="467544" y="1152668"/>
                <a:ext cx="8219256" cy="31454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defPPr>
                  <a:defRPr lang="ko-KR"/>
                </a:defPPr>
                <a:lvl1pPr indent="0">
                  <a:lnSpc>
                    <a:spcPct val="10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indent="0" algn="ctr">
                  <a:spcBef>
                    <a:spcPct val="20000"/>
                  </a:spcBef>
                  <a:buFont typeface="Arial" pitchFamily="34" charset="0"/>
                  <a:buNone/>
                  <a:defRPr sz="28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indent="0" algn="ctr"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평면 이미지에서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픽셀을 지나는 직선은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가 성립함 </a:t>
                </a:r>
                <a:br>
                  <a:rPr lang="en-US" altLang="ko-KR" dirty="0"/>
                </a:br>
                <a:r>
                  <a:rPr lang="ko-KR" altLang="en-US" dirty="0"/>
                  <a:t>여기서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무수히 많음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하지만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조건 때문에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m,b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평면에서 직선 상 존재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(</a:t>
                </a:r>
                <a:r>
                  <a:rPr lang="en-US" altLang="ko-KR" dirty="0" err="1"/>
                  <a:t>m,b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피라미터 공간의 직선 식은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평면 이미지에서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픽셀을 지나는 직선의 기울기와 절편</a:t>
                </a:r>
                <a:r>
                  <a:rPr lang="en-US" altLang="ko-KR" dirty="0"/>
                  <a:t>(m, b)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m,b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 같다고 하면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이고 이 직선은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통과함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마찬가지로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도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통과함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같은 원리로 이미지 공간에서 직선 상에 존재하는 픽셀은 모두 파라미터 공간에서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통과함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이미지 각 픽셀에 대해 파라미터 공간의 직선을 만들고 이 직선들이 만나는 점의 숫자를 </a:t>
                </a:r>
                <a:r>
                  <a:rPr lang="en-US" altLang="ko-KR" dirty="0"/>
                  <a:t>count</a:t>
                </a:r>
                <a:r>
                  <a:rPr lang="ko-KR" altLang="en-US" dirty="0"/>
                  <a:t>하여 특정 점에서 많이 만나면 그 절편과 기울기가 이미지 공간에서 직선임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다만</a:t>
                </a:r>
                <a:r>
                  <a:rPr lang="en-US" altLang="ko-KR" dirty="0"/>
                  <a:t>, Y </a:t>
                </a:r>
                <a:r>
                  <a:rPr lang="ko-KR" altLang="en-US" dirty="0"/>
                  <a:t>축에 평행한 직선은 기울기가 무한대이므로 파라미터 공간에 표현이 불가능함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Hough </a:t>
                </a:r>
                <a:r>
                  <a:rPr lang="ko-KR" altLang="en-US" dirty="0"/>
                  <a:t>공간은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을 </a:t>
                </a:r>
                <a:r>
                  <a:rPr lang="ko-KR" altLang="en-US" dirty="0" err="1"/>
                  <a:t>극좌표</a:t>
                </a:r>
                <a:r>
                  <a:rPr lang="ko-KR" altLang="en-US" dirty="0"/>
                  <a:t> 변환을 통해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변환한 것임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사</m:t>
                    </m:r>
                  </m:oMath>
                </a14:m>
                <a:r>
                  <a:rPr lang="ko-KR" altLang="en-US" dirty="0"/>
                  <a:t>이값임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8A6935-AE28-4A78-B7FD-5BC08FFA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52668"/>
                <a:ext cx="8219256" cy="3145476"/>
              </a:xfrm>
              <a:prstGeom prst="rect">
                <a:avLst/>
              </a:prstGeom>
              <a:blipFill>
                <a:blip r:embed="rId4"/>
                <a:stretch>
                  <a:fillRect l="-297" t="-775" b="-1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AFC9E8FE-38CA-469F-BF2A-00AA22559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4421771"/>
            <a:ext cx="5895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2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2.16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유사 이미지 검색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240681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가장 간단한 아이디어는 </a:t>
            </a:r>
            <a:r>
              <a:rPr lang="en-US" altLang="ko-KR" dirty="0"/>
              <a:t>Hash Matching </a:t>
            </a:r>
            <a:r>
              <a:rPr lang="ko-KR" altLang="en-US" dirty="0"/>
              <a:t>방법임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방법은 이미지를 </a:t>
            </a:r>
            <a:r>
              <a:rPr lang="en-US" altLang="ko-KR" dirty="0"/>
              <a:t>Gray</a:t>
            </a:r>
            <a:r>
              <a:rPr lang="ko-KR" altLang="en-US" dirty="0"/>
              <a:t>로 변환한 후</a:t>
            </a:r>
            <a:r>
              <a:rPr lang="en-US" altLang="ko-KR" dirty="0"/>
              <a:t>, </a:t>
            </a:r>
            <a:r>
              <a:rPr lang="ko-KR" altLang="en-US" dirty="0"/>
              <a:t>일정한 크기로 변환함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16*16)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변환된 값 </a:t>
            </a:r>
            <a:r>
              <a:rPr lang="en-US" altLang="ko-KR" dirty="0"/>
              <a:t>&gt; </a:t>
            </a:r>
            <a:r>
              <a:rPr lang="ko-KR" altLang="en-US" dirty="0"/>
              <a:t>이미지 픽셀 평균값 이면 </a:t>
            </a:r>
            <a:r>
              <a:rPr lang="en-US" altLang="ko-KR" dirty="0"/>
              <a:t>1, </a:t>
            </a:r>
            <a:r>
              <a:rPr lang="ko-KR" altLang="en-US" dirty="0"/>
              <a:t>아니면 </a:t>
            </a:r>
            <a:r>
              <a:rPr lang="en-US" altLang="ko-KR" dirty="0"/>
              <a:t>0</a:t>
            </a:r>
            <a:r>
              <a:rPr lang="ko-KR" altLang="en-US" dirty="0"/>
              <a:t>을 가지는 </a:t>
            </a:r>
            <a:r>
              <a:rPr lang="ko-KR" altLang="en-US" dirty="0" err="1"/>
              <a:t>이진화된</a:t>
            </a:r>
            <a:r>
              <a:rPr lang="ko-KR" altLang="en-US" dirty="0"/>
              <a:t> 이미지를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이미지 </a:t>
            </a:r>
            <a:r>
              <a:rPr lang="en-US" altLang="ko-KR" dirty="0"/>
              <a:t>Sequence</a:t>
            </a:r>
            <a:r>
              <a:rPr lang="ko-KR" altLang="en-US" dirty="0"/>
              <a:t>는 모든 이미지에 대해 같은 크기의 이진수를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앞에서 구한 이진수를 </a:t>
            </a:r>
            <a:r>
              <a:rPr lang="en-US" altLang="ko-KR" dirty="0"/>
              <a:t>16</a:t>
            </a:r>
            <a:r>
              <a:rPr lang="ko-KR" altLang="en-US" dirty="0"/>
              <a:t>진수로 변환하여 얻은 코드를 서로 비교하여 비슷한 이미지를 찾는다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코드의 유사도를 비교하기 위해 </a:t>
            </a:r>
            <a:r>
              <a:rPr lang="en-US" altLang="ko-KR" dirty="0"/>
              <a:t>Hamming Distance</a:t>
            </a:r>
            <a:r>
              <a:rPr lang="ko-KR" altLang="en-US" dirty="0"/>
              <a:t>를 많이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아래는 좌측 권총 이미지를 </a:t>
            </a:r>
            <a:r>
              <a:rPr lang="en-US" altLang="ko-KR" dirty="0"/>
              <a:t>101_objectCategories</a:t>
            </a:r>
            <a:r>
              <a:rPr lang="ko-KR" altLang="en-US" dirty="0"/>
              <a:t>에서 찾은 결과를 보여줌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altLang="ko-KR" dirty="0">
                <a:hlinkClick r:id="rId4"/>
              </a:rPr>
              <a:t>http://www.vision.caltech.edu/Image_Datasets/Caltech101/#Download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4558B-400B-411B-8770-77C1A0CF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07" y="4723989"/>
            <a:ext cx="1855991" cy="12252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A11235-AD99-47B0-94BB-3E39CC95C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889" y="4723989"/>
            <a:ext cx="5654047" cy="12182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683966-3287-4C94-B0D2-E28DCAAE7DE8}"/>
              </a:ext>
            </a:extLst>
          </p:cNvPr>
          <p:cNvSpPr/>
          <p:nvPr/>
        </p:nvSpPr>
        <p:spPr>
          <a:xfrm>
            <a:off x="2994805" y="4214565"/>
            <a:ext cx="225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avg_hash_matching.py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364958B-5859-4807-9C0D-B4BACE40E10B}"/>
              </a:ext>
            </a:extLst>
          </p:cNvPr>
          <p:cNvSpPr/>
          <p:nvPr/>
        </p:nvSpPr>
        <p:spPr>
          <a:xfrm>
            <a:off x="2585965" y="5052140"/>
            <a:ext cx="99288" cy="649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6" y="1096216"/>
            <a:ext cx="867682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4AB51C-344B-43D3-A925-E59F488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2579A-4E6A-4378-B75D-FB6F4081EDFF}"/>
              </a:ext>
            </a:extLst>
          </p:cNvPr>
          <p:cNvSpPr txBox="1"/>
          <p:nvPr/>
        </p:nvSpPr>
        <p:spPr>
          <a:xfrm>
            <a:off x="3923928" y="316216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8001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 자료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0B573-6B73-42F7-8CDF-C1748F0DC141}"/>
              </a:ext>
            </a:extLst>
          </p:cNvPr>
          <p:cNvSpPr txBox="1"/>
          <p:nvPr/>
        </p:nvSpPr>
        <p:spPr>
          <a:xfrm>
            <a:off x="467544" y="1152668"/>
            <a:ext cx="8219256" cy="11757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이미지는 픽셀</a:t>
            </a:r>
            <a:r>
              <a:rPr lang="en-US" altLang="ko-KR" dirty="0"/>
              <a:t>(Pixel:</a:t>
            </a:r>
            <a:r>
              <a:rPr lang="ko-KR" altLang="en-US" dirty="0"/>
              <a:t> </a:t>
            </a:r>
            <a:r>
              <a:rPr lang="en-US" altLang="ko-KR" dirty="0"/>
              <a:t>Picture</a:t>
            </a:r>
            <a:r>
              <a:rPr lang="ko-KR" altLang="en-US" dirty="0"/>
              <a:t> </a:t>
            </a:r>
            <a:r>
              <a:rPr lang="en-US" altLang="ko-KR" dirty="0"/>
              <a:t>Element)</a:t>
            </a:r>
            <a:r>
              <a:rPr lang="ko-KR" altLang="en-US" dirty="0"/>
              <a:t>로 구성되어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픽셀은 </a:t>
            </a:r>
            <a:r>
              <a:rPr lang="en-US" altLang="ko-KR" dirty="0"/>
              <a:t>2**k(bit) </a:t>
            </a:r>
            <a:r>
              <a:rPr lang="ko-KR" altLang="en-US" dirty="0"/>
              <a:t>개의 수준을 가짐</a:t>
            </a:r>
            <a:r>
              <a:rPr lang="en-US" altLang="ko-KR" dirty="0"/>
              <a:t>(2**8 = 256 = 0~255 </a:t>
            </a:r>
            <a:r>
              <a:rPr lang="ko-KR" altLang="en-US" dirty="0"/>
              <a:t>사이</a:t>
            </a:r>
            <a:r>
              <a:rPr lang="en-US" altLang="ko-KR" dirty="0"/>
              <a:t>) </a:t>
            </a:r>
            <a:r>
              <a:rPr lang="ko-KR" altLang="en-US" dirty="0"/>
              <a:t>정수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resolution</a:t>
            </a:r>
            <a:r>
              <a:rPr lang="ko-KR" altLang="en-US" dirty="0"/>
              <a:t>은 이미지의 픽셀 수를 의미함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(VGA:</a:t>
            </a:r>
            <a:r>
              <a:rPr lang="ko-KR" altLang="en-US" dirty="0"/>
              <a:t> </a:t>
            </a:r>
            <a:r>
              <a:rPr lang="en-US" altLang="ko-KR" dirty="0"/>
              <a:t>640*480, FHD: 1920*1080(2k), UHD: 3840*2160(4k))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672ECF-228C-486F-AF82-DC4B37F18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31" y="3667675"/>
            <a:ext cx="3892108" cy="2304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AD1A9-D3AE-4ACA-9CB3-ACE7A86C5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77" y="3068960"/>
            <a:ext cx="356369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 자료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0847D8-4434-41D6-BBCD-084C3E39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93" y="1897931"/>
            <a:ext cx="6529811" cy="18618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3965DA-F0E0-42E0-AABF-558052CE2973}"/>
              </a:ext>
            </a:extLst>
          </p:cNvPr>
          <p:cNvSpPr/>
          <p:nvPr/>
        </p:nvSpPr>
        <p:spPr>
          <a:xfrm>
            <a:off x="1129911" y="147694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(640, 1920, 3)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CBD00-4A27-4ABE-BB6B-06EC5BC7A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094" y="4193567"/>
            <a:ext cx="6529811" cy="19149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AFACD5-72DB-4B17-B82C-B8DDD935447E}"/>
              </a:ext>
            </a:extLst>
          </p:cNvPr>
          <p:cNvSpPr/>
          <p:nvPr/>
        </p:nvSpPr>
        <p:spPr>
          <a:xfrm>
            <a:off x="1129911" y="385175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121"/>
                </a:solidFill>
                <a:latin typeface="Courier New" panose="02070309020205020404" pitchFamily="49" charset="0"/>
              </a:rPr>
              <a:t>(640, 1920)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D01ABE-7CD9-46E8-AFD1-BE77AA3A968E}"/>
              </a:ext>
            </a:extLst>
          </p:cNvPr>
          <p:cNvSpPr/>
          <p:nvPr/>
        </p:nvSpPr>
        <p:spPr>
          <a:xfrm>
            <a:off x="3811772" y="1442236"/>
            <a:ext cx="1512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img_show.py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ED7B98-A881-4ECD-A1D6-F6FB57E31328}"/>
              </a:ext>
            </a:extLst>
          </p:cNvPr>
          <p:cNvSpPr/>
          <p:nvPr/>
        </p:nvSpPr>
        <p:spPr>
          <a:xfrm>
            <a:off x="3815797" y="3818950"/>
            <a:ext cx="2062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img_show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_gray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A508D9-B862-4D26-956E-16639E816916}"/>
              </a:ext>
            </a:extLst>
          </p:cNvPr>
          <p:cNvSpPr/>
          <p:nvPr/>
        </p:nvSpPr>
        <p:spPr>
          <a:xfrm>
            <a:off x="105607" y="1021248"/>
            <a:ext cx="3608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altLang="ko-KR" dirty="0">
                <a:solidFill>
                  <a:srgbClr val="222222"/>
                </a:solidFill>
                <a:latin typeface="Menlo"/>
              </a:rPr>
              <a:t>OpenCV </a:t>
            </a:r>
            <a:r>
              <a:rPr lang="ko-KR" altLang="en-US" dirty="0">
                <a:solidFill>
                  <a:srgbClr val="222222"/>
                </a:solidFill>
                <a:latin typeface="Menlo"/>
              </a:rPr>
              <a:t>설치</a:t>
            </a:r>
            <a:r>
              <a:rPr lang="en-US" altLang="ko-KR" dirty="0">
                <a:solidFill>
                  <a:srgbClr val="222222"/>
                </a:solidFill>
                <a:latin typeface="Menlo"/>
              </a:rPr>
              <a:t>: </a:t>
            </a:r>
            <a:r>
              <a:rPr lang="af-ZA" altLang="ko-KR" dirty="0">
                <a:solidFill>
                  <a:srgbClr val="222222"/>
                </a:solidFill>
                <a:latin typeface="Menlo"/>
              </a:rPr>
              <a:t>install opencv-python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49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 자료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81588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컬러 이미지는 </a:t>
            </a:r>
            <a:r>
              <a:rPr lang="en-US" altLang="ko-KR" dirty="0"/>
              <a:t>RGB</a:t>
            </a:r>
            <a:r>
              <a:rPr lang="ko-KR" altLang="en-US" dirty="0"/>
              <a:t>에서 </a:t>
            </a:r>
            <a:r>
              <a:rPr lang="en-US" altLang="ko-KR" dirty="0"/>
              <a:t>0~255 </a:t>
            </a:r>
            <a:r>
              <a:rPr lang="ko-KR" altLang="en-US" dirty="0"/>
              <a:t>사이 숫자로 색강도를 표현하여 픽셀당 </a:t>
            </a:r>
            <a:r>
              <a:rPr lang="en-US" altLang="ko-KR" dirty="0"/>
              <a:t>256*256*256 </a:t>
            </a:r>
          </a:p>
          <a:p>
            <a:r>
              <a:rPr lang="en-US" altLang="ko-KR" dirty="0"/>
              <a:t>    = 1670</a:t>
            </a:r>
            <a:r>
              <a:rPr lang="ko-KR" altLang="en-US" dirty="0"/>
              <a:t>만개 색 표현이 가능함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그레이 이미지는 이미지를 흑백으로 처리하여 </a:t>
            </a:r>
            <a:r>
              <a:rPr lang="en-US" altLang="ko-KR" dirty="0"/>
              <a:t>0~255 </a:t>
            </a:r>
            <a:r>
              <a:rPr lang="ko-KR" altLang="en-US" dirty="0"/>
              <a:t>사이 숫자로 </a:t>
            </a:r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Black, 255</a:t>
            </a:r>
            <a:r>
              <a:rPr lang="ko-KR" altLang="en-US" dirty="0"/>
              <a:t>는 </a:t>
            </a:r>
            <a:r>
              <a:rPr lang="en-US" altLang="ko-KR" dirty="0"/>
              <a:t>White</a:t>
            </a:r>
            <a:r>
              <a:rPr lang="ko-KR" altLang="en-US" dirty="0"/>
              <a:t>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결국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2</a:t>
            </a:r>
            <a:r>
              <a:rPr lang="ko-KR" altLang="en-US" dirty="0"/>
              <a:t>차원 혹은 </a:t>
            </a:r>
            <a:r>
              <a:rPr lang="en-US" altLang="ko-KR" dirty="0"/>
              <a:t>3</a:t>
            </a:r>
            <a:r>
              <a:rPr lang="ko-KR" altLang="en-US" dirty="0"/>
              <a:t>차원 행렬임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RGB </a:t>
            </a:r>
            <a:r>
              <a:rPr lang="ko-KR" altLang="en-US" dirty="0"/>
              <a:t>외에 </a:t>
            </a:r>
            <a:r>
              <a:rPr lang="en-US" altLang="ko-KR" dirty="0"/>
              <a:t>HSV(Hue, Saturation, Value)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색파장</a:t>
            </a:r>
            <a:r>
              <a:rPr lang="en-US" altLang="ko-KR" dirty="0"/>
              <a:t>(</a:t>
            </a:r>
            <a:r>
              <a:rPr lang="ko-KR" altLang="en-US" dirty="0"/>
              <a:t>빨강색을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r>
              <a:rPr lang="en-US" altLang="ko-KR" dirty="0"/>
              <a:t>, </a:t>
            </a:r>
            <a:r>
              <a:rPr lang="ko-KR" altLang="en-US" dirty="0"/>
              <a:t>보라색을 </a:t>
            </a:r>
            <a:r>
              <a:rPr lang="en-US" altLang="ko-KR" dirty="0"/>
              <a:t>360</a:t>
            </a:r>
            <a:r>
              <a:rPr lang="ko-KR" altLang="en-US" dirty="0"/>
              <a:t>도</a:t>
            </a:r>
            <a:r>
              <a:rPr lang="en-US" altLang="ko-KR" dirty="0"/>
              <a:t>),</a:t>
            </a:r>
            <a:endParaRPr lang="ko-KR" altLang="en-US" dirty="0"/>
          </a:p>
          <a:p>
            <a:r>
              <a:rPr lang="en-US" altLang="ko-KR" dirty="0"/>
              <a:t>    </a:t>
            </a:r>
            <a:r>
              <a:rPr lang="ko-KR" altLang="en-US" dirty="0"/>
              <a:t>채도</a:t>
            </a:r>
            <a:r>
              <a:rPr lang="en-US" altLang="ko-KR" dirty="0"/>
              <a:t>(</a:t>
            </a:r>
            <a:r>
              <a:rPr lang="ko-KR" altLang="en-US" dirty="0"/>
              <a:t>진한 정도</a:t>
            </a:r>
            <a:r>
              <a:rPr lang="en-US" altLang="ko-KR" dirty="0"/>
              <a:t>), </a:t>
            </a:r>
            <a:r>
              <a:rPr lang="ko-KR" altLang="en-US" dirty="0"/>
              <a:t>밝기로 나타내기도 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3F9E00-7AB1-4A70-B76E-02210819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35" y="3296384"/>
            <a:ext cx="2170475" cy="285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http://postfiles11.naver.net/MjAxNzA0MjRfMTYz/MDAxNDkzMDM5ODgwMjkw.Qt1LGNVaq8rK8WC8Rmw7o4_NoX-jbRL9oceRGDwkjEkg.AwccuUxgDM5kcZxXr0k3T_FTc_ozc0VFxuEwYUIvx_gg.PNG.infoefficien/image.png?type=w773">
            <a:extLst>
              <a:ext uri="{FF2B5EF4-FFF2-40B4-BE49-F238E27FC236}">
                <a16:creationId xmlns:a16="http://schemas.microsoft.com/office/drawing/2014/main" id="{C8843D6B-1953-4941-93EE-E1A8521B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09027"/>
            <a:ext cx="4644860" cy="1970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564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2.1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이미지 자료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7173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RGB</a:t>
            </a:r>
            <a:r>
              <a:rPr lang="ko-KR" altLang="en-US" dirty="0"/>
              <a:t>는 색의 </a:t>
            </a:r>
            <a:r>
              <a:rPr lang="en-US" altLang="ko-KR" dirty="0"/>
              <a:t>3</a:t>
            </a:r>
            <a:r>
              <a:rPr lang="ko-KR" altLang="en-US" dirty="0"/>
              <a:t>원색이 결합되어 색깔과 강도를 나타내는데 </a:t>
            </a:r>
            <a:r>
              <a:rPr lang="en-US" altLang="ko-KR" dirty="0"/>
              <a:t>HSV</a:t>
            </a:r>
            <a:r>
              <a:rPr lang="ko-KR" altLang="en-US" dirty="0"/>
              <a:t>는 </a:t>
            </a:r>
            <a:r>
              <a:rPr lang="en-US" altLang="ko-KR" dirty="0"/>
              <a:t>H</a:t>
            </a:r>
            <a:r>
              <a:rPr lang="ko-KR" altLang="en-US" dirty="0"/>
              <a:t>는 색상</a:t>
            </a:r>
            <a:r>
              <a:rPr lang="en-US" altLang="ko-KR" dirty="0"/>
              <a:t>, S</a:t>
            </a:r>
            <a:r>
              <a:rPr lang="ko-KR" altLang="en-US" dirty="0"/>
              <a:t>는 채도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는 밝기를 나타냄</a:t>
            </a:r>
            <a:r>
              <a:rPr lang="en-US" altLang="ko-KR" dirty="0"/>
              <a:t>(</a:t>
            </a:r>
            <a:r>
              <a:rPr lang="ko-KR" altLang="en-US" dirty="0"/>
              <a:t>채도</a:t>
            </a:r>
            <a:r>
              <a:rPr lang="en-US" altLang="ko-KR" dirty="0"/>
              <a:t>: </a:t>
            </a:r>
            <a:r>
              <a:rPr lang="ko-KR" altLang="en-US" dirty="0"/>
              <a:t>선명함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이미지 변환을 할 때</a:t>
            </a:r>
            <a:r>
              <a:rPr lang="en-US" altLang="ko-KR" dirty="0"/>
              <a:t>, HSV</a:t>
            </a:r>
            <a:r>
              <a:rPr lang="ko-KR" altLang="en-US" dirty="0"/>
              <a:t>로 변환 후에 처리하는 경우가 많음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 그림은 </a:t>
            </a:r>
            <a:r>
              <a:rPr lang="en-US" altLang="ko-KR" dirty="0"/>
              <a:t>(1) </a:t>
            </a:r>
            <a:r>
              <a:rPr lang="ko-KR" altLang="en-US" dirty="0"/>
              <a:t>원본 </a:t>
            </a:r>
            <a:r>
              <a:rPr lang="en-US" altLang="ko-KR" dirty="0"/>
              <a:t>(2) V</a:t>
            </a:r>
            <a:r>
              <a:rPr lang="ko-KR" altLang="en-US" dirty="0"/>
              <a:t>를 낮춤 </a:t>
            </a:r>
            <a:r>
              <a:rPr lang="en-US" altLang="ko-KR" dirty="0"/>
              <a:t>(3) </a:t>
            </a:r>
            <a:r>
              <a:rPr lang="ko-KR" altLang="en-US" dirty="0"/>
              <a:t>특정 색 이외의 </a:t>
            </a:r>
            <a:r>
              <a:rPr lang="en-US" altLang="ko-KR" dirty="0"/>
              <a:t>S 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/>
              <a:t>으로 바꿈 </a:t>
            </a:r>
            <a:r>
              <a:rPr lang="en-US" altLang="ko-KR" dirty="0"/>
              <a:t>(4) H </a:t>
            </a:r>
            <a:r>
              <a:rPr lang="ko-KR" altLang="en-US" dirty="0"/>
              <a:t>값에 임의의 수를 가감한 결과임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FD9D2-5146-4C2C-A2FD-88F5A459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70" y="3088713"/>
            <a:ext cx="2066313" cy="1549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F5CE60-3282-4007-B88B-9AE7C19B5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088713"/>
            <a:ext cx="2199867" cy="15497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E6D907-B8CD-4468-A0EE-327020837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669" y="4732018"/>
            <a:ext cx="2066313" cy="1464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06A473-4146-4096-8B2B-C5215B215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4731744"/>
            <a:ext cx="2199867" cy="14645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047E71-8DDA-45B9-8D01-255D3E64E8C5}"/>
              </a:ext>
            </a:extLst>
          </p:cNvPr>
          <p:cNvSpPr/>
          <p:nvPr/>
        </p:nvSpPr>
        <p:spPr>
          <a:xfrm>
            <a:off x="1868077" y="3678914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(1)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FB356A-1BA4-47A6-BF19-422E404F9A1D}"/>
              </a:ext>
            </a:extLst>
          </p:cNvPr>
          <p:cNvSpPr/>
          <p:nvPr/>
        </p:nvSpPr>
        <p:spPr>
          <a:xfrm>
            <a:off x="4611998" y="3678914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(2) 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320FD9-0A9D-4A4E-B681-EDB8163F34AB}"/>
              </a:ext>
            </a:extLst>
          </p:cNvPr>
          <p:cNvSpPr/>
          <p:nvPr/>
        </p:nvSpPr>
        <p:spPr>
          <a:xfrm>
            <a:off x="1868077" y="533600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(3)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6DD410-35A7-4601-A474-3CF4F188D2E8}"/>
              </a:ext>
            </a:extLst>
          </p:cNvPr>
          <p:cNvSpPr/>
          <p:nvPr/>
        </p:nvSpPr>
        <p:spPr>
          <a:xfrm>
            <a:off x="4611998" y="5339674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(4)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22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2.2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비디오 자료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26037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비디오는 이미지를 시간순서에 따라 배열한 </a:t>
            </a:r>
            <a:r>
              <a:rPr lang="en-US" altLang="ko-KR" dirty="0"/>
              <a:t>Sequence </a:t>
            </a:r>
            <a:r>
              <a:rPr lang="ko-KR" altLang="en-US" dirty="0"/>
              <a:t>집합임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비디오의 품질은 이미지 해상도와 </a:t>
            </a:r>
            <a:r>
              <a:rPr lang="en-US" altLang="ko-KR" dirty="0"/>
              <a:t>Frame rate fps </a:t>
            </a:r>
            <a:r>
              <a:rPr lang="ko-KR" altLang="en-US" dirty="0"/>
              <a:t>에 의해 좌우됨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fps(</a:t>
            </a:r>
            <a:r>
              <a:rPr lang="ko-KR" altLang="en-US" dirty="0"/>
              <a:t>프레임</a:t>
            </a:r>
            <a:r>
              <a:rPr lang="en-US" altLang="ko-KR" dirty="0"/>
              <a:t>/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는 초당 이미지의 수를 말함</a:t>
            </a:r>
            <a:r>
              <a:rPr lang="en-US" altLang="ko-KR" dirty="0"/>
              <a:t>. </a:t>
            </a:r>
            <a:r>
              <a:rPr lang="ko-KR" altLang="en-US" dirty="0"/>
              <a:t>많을 수록 부드럽지만</a:t>
            </a:r>
            <a:r>
              <a:rPr lang="en-US" altLang="ko-KR" dirty="0"/>
              <a:t>, </a:t>
            </a:r>
            <a:r>
              <a:rPr lang="ko-KR" altLang="en-US" dirty="0"/>
              <a:t>데이터 량이 커짐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지연시간은 </a:t>
            </a:r>
            <a:r>
              <a:rPr lang="en-US" altLang="ko-KR" dirty="0"/>
              <a:t>1000 / fps </a:t>
            </a:r>
            <a:r>
              <a:rPr lang="ko-KR" altLang="en-US" dirty="0"/>
              <a:t>로 계산되며 이는 비디오 파일의 재생속도를 조절하는 용도로 사용함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(1000ms) </a:t>
            </a:r>
            <a:r>
              <a:rPr lang="ko-KR" altLang="en-US" dirty="0"/>
              <a:t>에 </a:t>
            </a:r>
            <a:r>
              <a:rPr lang="en-US" altLang="ko-KR" dirty="0"/>
              <a:t>20 fps </a:t>
            </a:r>
            <a:r>
              <a:rPr lang="ko-KR" altLang="en-US" dirty="0"/>
              <a:t>만큼 재생하려면 이미지와 이미지 사이에 </a:t>
            </a:r>
            <a:r>
              <a:rPr lang="en-US" altLang="ko-KR" dirty="0"/>
              <a:t>50ms </a:t>
            </a:r>
            <a:r>
              <a:rPr lang="ko-KR" altLang="en-US" dirty="0"/>
              <a:t>만큼 </a:t>
            </a:r>
            <a:br>
              <a:rPr lang="en-US" altLang="ko-KR" dirty="0"/>
            </a:br>
            <a:r>
              <a:rPr lang="ko-KR" altLang="en-US" dirty="0"/>
              <a:t>지연하여야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비디오 자료에서 </a:t>
            </a:r>
            <a:r>
              <a:rPr lang="en-US" altLang="ko-KR" dirty="0"/>
              <a:t>fps</a:t>
            </a:r>
            <a:r>
              <a:rPr lang="ko-KR" altLang="en-US" dirty="0"/>
              <a:t>를 적당히 조정해야 </a:t>
            </a:r>
            <a:r>
              <a:rPr lang="ko-KR" altLang="en-US" dirty="0" err="1"/>
              <a:t>계산량도</a:t>
            </a:r>
            <a:r>
              <a:rPr lang="ko-KR" altLang="en-US" dirty="0"/>
              <a:t> 줄이고 적절한 품질을 만들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비디오 자료 처리에 이미지 샘플링을 해서 처리하는 것이 일반적임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파일 대신 캠코더 입력을 실시간으로 처리하는 것도 가능함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ED4F24-7239-4F3C-8823-0A0628B67625}"/>
              </a:ext>
            </a:extLst>
          </p:cNvPr>
          <p:cNvSpPr/>
          <p:nvPr/>
        </p:nvSpPr>
        <p:spPr>
          <a:xfrm>
            <a:off x="5330111" y="3372534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videoCam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r>
              <a:rPr lang="ko-KR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022A22-E564-4236-A58F-663F59C43BF4}"/>
              </a:ext>
            </a:extLst>
          </p:cNvPr>
          <p:cNvSpPr/>
          <p:nvPr/>
        </p:nvSpPr>
        <p:spPr>
          <a:xfrm>
            <a:off x="6804248" y="3379830"/>
            <a:ext cx="1779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videoRecord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F83159-EBD4-4E25-8388-9856C706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62" y="3859989"/>
            <a:ext cx="2520875" cy="1680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228A24-0312-4189-B1CE-67A41D376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102" y="5650993"/>
            <a:ext cx="5610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2.3 Binary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&amp; Gray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11757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흑백 이미지는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255</a:t>
            </a:r>
            <a:r>
              <a:rPr lang="ko-KR" altLang="en-US" dirty="0"/>
              <a:t>만 있는 이미지로 </a:t>
            </a:r>
            <a:r>
              <a:rPr lang="en-US" altLang="ko-KR" dirty="0"/>
              <a:t>0~255</a:t>
            </a:r>
            <a:r>
              <a:rPr lang="ko-KR" altLang="en-US" dirty="0"/>
              <a:t>사이의 숫자에서 특정 </a:t>
            </a:r>
            <a:r>
              <a:rPr lang="en-US" altLang="ko-KR" dirty="0"/>
              <a:t>Threshold </a:t>
            </a:r>
            <a:r>
              <a:rPr lang="ko-KR" altLang="en-US" dirty="0"/>
              <a:t>값을 기준으로 </a:t>
            </a:r>
            <a:r>
              <a:rPr lang="en-US" altLang="ko-KR" dirty="0"/>
              <a:t>0 </a:t>
            </a:r>
            <a:r>
              <a:rPr lang="ko-KR" altLang="en-US" dirty="0"/>
              <a:t>혹은 </a:t>
            </a:r>
            <a:r>
              <a:rPr lang="en-US" altLang="ko-KR" dirty="0"/>
              <a:t>255</a:t>
            </a:r>
            <a:r>
              <a:rPr lang="ko-KR" altLang="en-US" dirty="0"/>
              <a:t>로 </a:t>
            </a:r>
            <a:r>
              <a:rPr lang="ko-KR" altLang="en-US" dirty="0" err="1"/>
              <a:t>맵핑하여</a:t>
            </a:r>
            <a:r>
              <a:rPr lang="ko-KR" altLang="en-US" dirty="0"/>
              <a:t> 얻을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아래의 이미지는 이보다 복잡한 알고리즘</a:t>
            </a:r>
            <a:r>
              <a:rPr lang="en-US" altLang="ko-KR" dirty="0"/>
              <a:t>(</a:t>
            </a:r>
            <a:r>
              <a:rPr lang="ko-KR" altLang="en-US" dirty="0"/>
              <a:t>기우시안 필터</a:t>
            </a:r>
            <a:r>
              <a:rPr lang="en-US" altLang="ko-KR" dirty="0"/>
              <a:t>)</a:t>
            </a:r>
            <a:r>
              <a:rPr lang="ko-KR" altLang="en-US" dirty="0"/>
              <a:t>를 이용해 얻은 흑백사진임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방법은 </a:t>
            </a:r>
            <a:r>
              <a:rPr lang="en-US" altLang="ko-KR" dirty="0"/>
              <a:t>Threshold</a:t>
            </a:r>
            <a:r>
              <a:rPr lang="ko-KR" altLang="en-US" dirty="0"/>
              <a:t>을 픽셀 </a:t>
            </a:r>
            <a:r>
              <a:rPr lang="ko-KR" altLang="en-US" dirty="0" err="1"/>
              <a:t>인접값의</a:t>
            </a:r>
            <a:r>
              <a:rPr lang="ko-KR" altLang="en-US" dirty="0"/>
              <a:t> 가중치 평균으로 결정하는 방법임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E1CA0F-0242-485F-AEC5-5AB570197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36" y="2992654"/>
            <a:ext cx="7524328" cy="25823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D77B79-94C7-4ADD-8117-A097D5B8CA35}"/>
              </a:ext>
            </a:extLst>
          </p:cNvPr>
          <p:cNvSpPr/>
          <p:nvPr/>
        </p:nvSpPr>
        <p:spPr>
          <a:xfrm>
            <a:off x="3488261" y="2467841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adativeThreshold.py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95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2.3 Binary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&amp; Gray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A6935-AE28-4A78-B7FD-5BC08FFA4E02}"/>
              </a:ext>
            </a:extLst>
          </p:cNvPr>
          <p:cNvSpPr txBox="1"/>
          <p:nvPr/>
        </p:nvSpPr>
        <p:spPr>
          <a:xfrm>
            <a:off x="467544" y="1152668"/>
            <a:ext cx="821925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dirty="0"/>
              <a:t>0.21 R + 0.72 G + 0.07 B</a:t>
            </a:r>
            <a:r>
              <a:rPr lang="ko-KR" altLang="en-US" dirty="0"/>
              <a:t>의 계산으로 그레이 이미지를 얻을 수 있음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D77B79-94C7-4ADD-8117-A097D5B8CA35}"/>
              </a:ext>
            </a:extLst>
          </p:cNvPr>
          <p:cNvSpPr/>
          <p:nvPr/>
        </p:nvSpPr>
        <p:spPr>
          <a:xfrm>
            <a:off x="3764727" y="2865967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GrayImage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9091EE-64CD-43F2-89F7-0DEC5509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4" y="3436150"/>
            <a:ext cx="3501642" cy="2613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E7E833-21F3-4CD6-8696-B94A51BCE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39" y="3436150"/>
            <a:ext cx="3511985" cy="26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4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53578</TotalTime>
  <Words>1732</Words>
  <Application>Microsoft Office PowerPoint</Application>
  <PresentationFormat>화면 슬라이드 쇼(4:3)</PresentationFormat>
  <Paragraphs>343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Menlo</vt:lpstr>
      <vt:lpstr>가는각진제목체</vt:lpstr>
      <vt:lpstr>Arial</vt:lpstr>
      <vt:lpstr>Cambria Math</vt:lpstr>
      <vt:lpstr>Courier New</vt:lpstr>
      <vt:lpstr>넥슨 풋볼고딕 B</vt:lpstr>
      <vt:lpstr>넥슨 풋볼고딕 L</vt:lpstr>
      <vt:lpstr>맑은 고딕</vt:lpstr>
      <vt:lpstr>맑은 고딕</vt:lpstr>
      <vt:lpstr>Office 테마</vt:lpstr>
      <vt:lpstr>Image/Video BM 이해 -이미지/비디오 처리-</vt:lpstr>
      <vt:lpstr>2. 이미지/비디오 자료처리</vt:lpstr>
      <vt:lpstr>2.1 이미지 자료</vt:lpstr>
      <vt:lpstr>2.1 이미지 자료</vt:lpstr>
      <vt:lpstr>2.1 이미지 자료</vt:lpstr>
      <vt:lpstr>2.1 이미지 자료</vt:lpstr>
      <vt:lpstr>2.2 비디오 자료</vt:lpstr>
      <vt:lpstr>2.3 Binary &amp; Gray Image</vt:lpstr>
      <vt:lpstr>2.3 Binary &amp; Gray Image</vt:lpstr>
      <vt:lpstr>2.4 Image Histogram</vt:lpstr>
      <vt:lpstr>2.4 Image Histogram</vt:lpstr>
      <vt:lpstr>2.4 Image Histogram</vt:lpstr>
      <vt:lpstr>2.4 Image Histogram</vt:lpstr>
      <vt:lpstr>2.4 Image Histogram</vt:lpstr>
      <vt:lpstr>2.5 Image Blending</vt:lpstr>
      <vt:lpstr>2.6 Image Differencing</vt:lpstr>
      <vt:lpstr>2.7 Chroma Key</vt:lpstr>
      <vt:lpstr>2.8 Image 원근변환</vt:lpstr>
      <vt:lpstr>2.9 Image Blurring</vt:lpstr>
      <vt:lpstr>2.10 Noise Filter</vt:lpstr>
      <vt:lpstr>2.11 edge detection</vt:lpstr>
      <vt:lpstr>2.11 edge detection</vt:lpstr>
      <vt:lpstr>2.12 sketch camera</vt:lpstr>
      <vt:lpstr>2.13 morphology</vt:lpstr>
      <vt:lpstr>2.14 Image Contour</vt:lpstr>
      <vt:lpstr>2.15 차선 검출</vt:lpstr>
      <vt:lpstr>첨부: Hough Transform</vt:lpstr>
      <vt:lpstr>2.16 유사 이미지 검색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딥러닝과 텐서플로우</dc:title>
  <dc:creator>김승환</dc:creator>
  <cp:lastModifiedBy>승환 김</cp:lastModifiedBy>
  <cp:revision>1825</cp:revision>
  <cp:lastPrinted>2019-05-25T01:36:11Z</cp:lastPrinted>
  <dcterms:created xsi:type="dcterms:W3CDTF">2012-11-06T06:53:25Z</dcterms:created>
  <dcterms:modified xsi:type="dcterms:W3CDTF">2019-07-07T06:04:23Z</dcterms:modified>
</cp:coreProperties>
</file>